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8" r:id="rId9"/>
    <p:sldId id="261" r:id="rId10"/>
    <p:sldId id="263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8156D-297B-4B09-83AF-30D394E5AD95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C7597-346D-444A-A91D-D4137CB0407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C7597-346D-444A-A91D-D4137CB0407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AB52BD-5A3F-46EB-B018-8F027D399B3D}" type="datetimeFigureOut">
              <a:rPr lang="en-US" smtClean="0"/>
              <a:pPr/>
              <a:t>10/14/2008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CAEEB8-AFFC-4BF4-8284-16442A03962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Autofit/>
          </a:bodyPr>
          <a:lstStyle/>
          <a:p>
            <a:r>
              <a:rPr lang="en-GB" sz="4800" b="1" u="sng" dirty="0" smtClean="0">
                <a:latin typeface="Impact" pitchFamily="34" charset="0"/>
              </a:rPr>
              <a:t>      Investigating 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production  companies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000" b="1" u="sng" dirty="0" smtClean="0">
                <a:latin typeface="Impact" pitchFamily="34" charset="0"/>
              </a:rPr>
              <a:t>Universal Pictures</a:t>
            </a:r>
            <a:br>
              <a:rPr lang="en-GB" sz="4000" b="1" u="sng" dirty="0" smtClean="0">
                <a:latin typeface="Impact" pitchFamily="34" charset="0"/>
              </a:rPr>
            </a:br>
            <a:r>
              <a:rPr lang="en-GB" sz="4000" b="1" u="sng" dirty="0" smtClean="0">
                <a:latin typeface="Impact" pitchFamily="34" charset="0"/>
              </a:rPr>
              <a:t>and </a:t>
            </a:r>
            <a:r>
              <a:rPr lang="en-GB" sz="4000" b="1" u="sng" dirty="0" err="1" smtClean="0">
                <a:latin typeface="Impact" pitchFamily="34" charset="0"/>
              </a:rPr>
              <a:t>bbc</a:t>
            </a:r>
            <a:r>
              <a:rPr lang="en-GB" sz="4000" b="1" u="sng" dirty="0" smtClean="0">
                <a:latin typeface="Impact" pitchFamily="34" charset="0"/>
              </a:rPr>
              <a:t> films </a:t>
            </a:r>
            <a:br>
              <a:rPr lang="en-GB" sz="40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Investigating big and small 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production companies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Universal Pictures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and Chicago Films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/>
            </a:r>
            <a:br>
              <a:rPr lang="en-GB" sz="4800" b="1" u="sng" dirty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/>
            </a:r>
            <a:br>
              <a:rPr lang="en-GB" sz="4800" b="1" u="sng" dirty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/>
            </a:r>
            <a:br>
              <a:rPr lang="en-GB" sz="4800" b="1" u="sng" dirty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>I</a:t>
            </a:r>
            <a:r>
              <a:rPr lang="en-GB" sz="4800" b="1" u="sng" dirty="0" smtClean="0">
                <a:latin typeface="Impact" pitchFamily="34" charset="0"/>
              </a:rPr>
              <a:t>nvestigating big and small 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production companies</a:t>
            </a:r>
            <a:r>
              <a:rPr lang="en-GB" sz="4800" b="1" u="sng" dirty="0">
                <a:latin typeface="Impact" pitchFamily="34" charset="0"/>
              </a:rPr>
              <a:t/>
            </a:r>
            <a:br>
              <a:rPr lang="en-GB" sz="4800" b="1" u="sng" dirty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/>
            </a:r>
            <a:br>
              <a:rPr lang="en-GB" sz="4800" b="1" u="sng" dirty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>U</a:t>
            </a:r>
            <a:r>
              <a:rPr lang="en-GB" sz="4800" b="1" u="sng" dirty="0" smtClean="0">
                <a:latin typeface="Impact" pitchFamily="34" charset="0"/>
              </a:rPr>
              <a:t>niversal </a:t>
            </a:r>
            <a:r>
              <a:rPr lang="en-GB" sz="4800" b="1" u="sng" dirty="0">
                <a:latin typeface="Impact" pitchFamily="34" charset="0"/>
              </a:rPr>
              <a:t>P</a:t>
            </a:r>
            <a:r>
              <a:rPr lang="en-GB" sz="4800" b="1" u="sng" dirty="0" smtClean="0">
                <a:latin typeface="Impact" pitchFamily="34" charset="0"/>
              </a:rPr>
              <a:t>ictures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>and </a:t>
            </a:r>
            <a:r>
              <a:rPr lang="en-GB" sz="4800" b="1" u="sng" dirty="0">
                <a:latin typeface="Impact" pitchFamily="34" charset="0"/>
              </a:rPr>
              <a:t>C</a:t>
            </a:r>
            <a:r>
              <a:rPr lang="en-GB" sz="4800" b="1" u="sng" dirty="0" smtClean="0">
                <a:latin typeface="Impact" pitchFamily="34" charset="0"/>
              </a:rPr>
              <a:t>hicago </a:t>
            </a:r>
            <a:r>
              <a:rPr lang="en-GB" sz="4800" b="1" u="sng" dirty="0">
                <a:latin typeface="Impact" pitchFamily="34" charset="0"/>
              </a:rPr>
              <a:t>F</a:t>
            </a:r>
            <a:r>
              <a:rPr lang="en-GB" sz="4800" b="1" u="sng" dirty="0" smtClean="0">
                <a:latin typeface="Impact" pitchFamily="34" charset="0"/>
              </a:rPr>
              <a:t>ilms</a:t>
            </a:r>
            <a:br>
              <a:rPr lang="en-GB" sz="4800" b="1" u="sng" dirty="0" smtClean="0">
                <a:latin typeface="Impact" pitchFamily="34" charset="0"/>
              </a:rPr>
            </a:br>
            <a:r>
              <a:rPr lang="en-GB" sz="4800" b="1" u="sng" dirty="0">
                <a:latin typeface="Impact" pitchFamily="34" charset="0"/>
              </a:rPr>
              <a:t/>
            </a:r>
            <a:br>
              <a:rPr lang="en-GB" sz="4800" b="1" u="sng" dirty="0">
                <a:latin typeface="Impact" pitchFamily="34" charset="0"/>
              </a:rPr>
            </a:br>
            <a:r>
              <a:rPr lang="en-GB" sz="4800" b="1" u="sng" dirty="0" smtClean="0">
                <a:latin typeface="Impact" pitchFamily="34" charset="0"/>
              </a:rPr>
              <a:t/>
            </a:r>
            <a:br>
              <a:rPr lang="en-GB" sz="4800" b="1" u="sng" dirty="0" smtClean="0">
                <a:latin typeface="Impact" pitchFamily="34" charset="0"/>
              </a:rPr>
            </a:br>
            <a:endParaRPr lang="en-GB" sz="4800" b="1" u="sng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5105400"/>
            <a:ext cx="7329494" cy="1752600"/>
          </a:xfrm>
        </p:spPr>
        <p:txBody>
          <a:bodyPr>
            <a:normAutofit/>
          </a:bodyPr>
          <a:lstStyle/>
          <a:p>
            <a:r>
              <a:rPr lang="en-GB" sz="4000" b="1" u="sng" dirty="0" smtClean="0"/>
              <a:t>   By </a:t>
            </a:r>
            <a:r>
              <a:rPr lang="en-GB" sz="4000" b="1" u="sng" dirty="0" err="1" smtClean="0"/>
              <a:t>Ciaran</a:t>
            </a:r>
            <a:r>
              <a:rPr lang="en-GB" sz="4000" b="1" u="sng" dirty="0" smtClean="0"/>
              <a:t> </a:t>
            </a:r>
            <a:r>
              <a:rPr lang="en-GB" sz="4000" b="1" u="sng" dirty="0" smtClean="0"/>
              <a:t>K</a:t>
            </a:r>
            <a:r>
              <a:rPr lang="en-GB" sz="4000" b="1" u="sng" dirty="0" smtClean="0"/>
              <a:t>eogh</a:t>
            </a:r>
            <a:endParaRPr lang="en-GB" sz="4000" b="1" u="sng" dirty="0"/>
          </a:p>
        </p:txBody>
      </p:sp>
    </p:spTree>
  </p:cSld>
  <p:clrMapOvr>
    <a:masterClrMapping/>
  </p:clrMapOvr>
  <p:transition spd="med">
    <p:push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Nbc</a:t>
            </a:r>
            <a:r>
              <a:rPr lang="en-GB" dirty="0" smtClean="0"/>
              <a:t> merged with universal </a:t>
            </a:r>
            <a:br>
              <a:rPr lang="en-GB" dirty="0" smtClean="0"/>
            </a:br>
            <a:r>
              <a:rPr lang="en-GB" dirty="0" smtClean="0"/>
              <a:t>in 2005 in a multi billion </a:t>
            </a:r>
            <a:r>
              <a:rPr lang="en-GB" dirty="0" err="1" smtClean="0"/>
              <a:t>doller</a:t>
            </a:r>
            <a:r>
              <a:rPr lang="en-GB" dirty="0" smtClean="0"/>
              <a:t> investment by general electric</a:t>
            </a:r>
            <a:endParaRPr lang="en-GB" dirty="0"/>
          </a:p>
        </p:txBody>
      </p:sp>
      <p:pic>
        <p:nvPicPr>
          <p:cNvPr id="7" name="Content Placeholder 6" descr="200px-NBC_Universal_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857364"/>
            <a:ext cx="4572032" cy="4786346"/>
          </a:xfrm>
        </p:spPr>
      </p:pic>
      <p:pic>
        <p:nvPicPr>
          <p:cNvPr id="8" name="Content Placeholder 7" descr="160px-NBC_logo_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2143116"/>
            <a:ext cx="3643338" cy="4429156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General electric now own 80% and </a:t>
            </a:r>
            <a:br>
              <a:rPr lang="en-GB" dirty="0" smtClean="0"/>
            </a:br>
            <a:r>
              <a:rPr lang="en-GB" dirty="0" err="1" smtClean="0"/>
              <a:t>vivendi</a:t>
            </a:r>
            <a:r>
              <a:rPr lang="en-GB" dirty="0" smtClean="0"/>
              <a:t> own 20%</a:t>
            </a:r>
            <a:endParaRPr lang="en-GB" dirty="0"/>
          </a:p>
        </p:txBody>
      </p:sp>
      <p:pic>
        <p:nvPicPr>
          <p:cNvPr id="8" name="Content Placeholder 7" descr="125px-General_Electric_logo_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928803"/>
            <a:ext cx="3429023" cy="2529692"/>
          </a:xfrm>
        </p:spPr>
      </p:pic>
      <p:pic>
        <p:nvPicPr>
          <p:cNvPr id="9" name="Content Placeholder 8" descr="200px-Vivendi_logo_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000240"/>
            <a:ext cx="3429024" cy="2067729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Great disaster movies by universa</a:t>
            </a:r>
            <a:r>
              <a:rPr lang="en-GB" dirty="0"/>
              <a:t>l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Content Placeholder 7" descr="200px-Hulk_post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500174"/>
            <a:ext cx="3500462" cy="4500594"/>
          </a:xfrm>
        </p:spPr>
      </p:pic>
      <p:pic>
        <p:nvPicPr>
          <p:cNvPr id="9" name="Content Placeholder 8" descr="200px-End_of_days_ver5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1428736"/>
            <a:ext cx="3500462" cy="4572032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Universal deliver us Periodic blockbusters </a:t>
            </a:r>
            <a:endParaRPr lang="en-GB" dirty="0"/>
          </a:p>
        </p:txBody>
      </p:sp>
      <p:pic>
        <p:nvPicPr>
          <p:cNvPr id="5" name="Content Placeholder 4" descr="200px-Gladiator_ver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3786214" cy="4500594"/>
          </a:xfrm>
        </p:spPr>
      </p:pic>
      <p:pic>
        <p:nvPicPr>
          <p:cNvPr id="6" name="Content Placeholder 5" descr="215px-Schindler%27s_List_movi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643050"/>
            <a:ext cx="3357586" cy="4500594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bbc</a:t>
            </a:r>
            <a:r>
              <a:rPr lang="en-GB" dirty="0" smtClean="0"/>
              <a:t> films </a:t>
            </a:r>
            <a:endParaRPr lang="en-GB" dirty="0"/>
          </a:p>
        </p:txBody>
      </p:sp>
      <p:pic>
        <p:nvPicPr>
          <p:cNvPr id="6" name="Content Placeholder 5" descr="180px-BBC_Film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857496"/>
            <a:ext cx="7072362" cy="2928958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early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BBC Films is the feature film-making arm of the BBC.</a:t>
            </a:r>
          </a:p>
          <a:p>
            <a:r>
              <a:rPr lang="en-GB" dirty="0" smtClean="0"/>
              <a:t>I</a:t>
            </a:r>
            <a:r>
              <a:rPr lang="en-GB" dirty="0" smtClean="0"/>
              <a:t>t </a:t>
            </a:r>
            <a:r>
              <a:rPr lang="en-GB" dirty="0" smtClean="0"/>
              <a:t>currently produces approximately eight films per year.</a:t>
            </a:r>
          </a:p>
          <a:p>
            <a:r>
              <a:rPr lang="en-GB" dirty="0" smtClean="0"/>
              <a:t>It has produced or co-produced some of the most successful British films of recent years, including Stage Beauty, A Cock and Bull Story and Match Point. </a:t>
            </a:r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Bbc</a:t>
            </a:r>
            <a:r>
              <a:rPr lang="en-GB" dirty="0" smtClean="0"/>
              <a:t> films : the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BBC Films was run and </a:t>
            </a:r>
            <a:r>
              <a:rPr lang="en-GB" dirty="0" err="1" smtClean="0"/>
              <a:t>fuonded</a:t>
            </a:r>
            <a:r>
              <a:rPr lang="en-GB" dirty="0" smtClean="0"/>
              <a:t> as a private company, with its own offices (in Mortimer Street around the corner from Broadcasting House), while still under the full control of the BBC.</a:t>
            </a:r>
          </a:p>
          <a:p>
            <a:r>
              <a:rPr lang="en-GB" dirty="0" smtClean="0"/>
              <a:t>“Billy </a:t>
            </a:r>
            <a:r>
              <a:rPr lang="en-GB" dirty="0" err="1" smtClean="0"/>
              <a:t>elliot</a:t>
            </a:r>
            <a:r>
              <a:rPr lang="en-GB" dirty="0" smtClean="0"/>
              <a:t>”, </a:t>
            </a:r>
            <a:r>
              <a:rPr lang="en-GB" dirty="0" smtClean="0"/>
              <a:t>“Iris</a:t>
            </a:r>
            <a:r>
              <a:rPr lang="en-GB" dirty="0" smtClean="0"/>
              <a:t>”, </a:t>
            </a:r>
            <a:r>
              <a:rPr lang="en-GB" dirty="0" smtClean="0"/>
              <a:t>“Millions</a:t>
            </a:r>
            <a:r>
              <a:rPr lang="en-GB" dirty="0" smtClean="0"/>
              <a:t>” and the more recent blockbusters </a:t>
            </a:r>
            <a:r>
              <a:rPr lang="en-GB" dirty="0" smtClean="0"/>
              <a:t>“Notes </a:t>
            </a:r>
            <a:r>
              <a:rPr lang="en-GB" dirty="0" smtClean="0"/>
              <a:t>on a </a:t>
            </a:r>
            <a:r>
              <a:rPr lang="en-GB" dirty="0" err="1" smtClean="0"/>
              <a:t>scandel</a:t>
            </a:r>
            <a:r>
              <a:rPr lang="en-GB" dirty="0" smtClean="0"/>
              <a:t>” and </a:t>
            </a:r>
            <a:r>
              <a:rPr lang="en-GB" dirty="0" smtClean="0"/>
              <a:t>“The </a:t>
            </a:r>
            <a:r>
              <a:rPr lang="en-GB" dirty="0" smtClean="0"/>
              <a:t>other </a:t>
            </a:r>
            <a:r>
              <a:rPr lang="en-GB" dirty="0" smtClean="0"/>
              <a:t>B</a:t>
            </a:r>
            <a:r>
              <a:rPr lang="en-GB" dirty="0" smtClean="0"/>
              <a:t>oleyn </a:t>
            </a:r>
            <a:r>
              <a:rPr lang="en-GB" dirty="0" smtClean="0"/>
              <a:t>girl” .</a:t>
            </a:r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Two great </a:t>
            </a:r>
            <a:r>
              <a:rPr lang="en-GB" dirty="0" err="1" smtClean="0"/>
              <a:t>bbc</a:t>
            </a:r>
            <a:r>
              <a:rPr lang="en-GB" dirty="0" smtClean="0"/>
              <a:t> films featuring the fabulous actress dame </a:t>
            </a:r>
            <a:r>
              <a:rPr lang="en-GB" dirty="0" err="1" smtClean="0"/>
              <a:t>judie</a:t>
            </a:r>
            <a:r>
              <a:rPr lang="en-GB" dirty="0" smtClean="0"/>
              <a:t> </a:t>
            </a:r>
            <a:r>
              <a:rPr lang="en-GB" dirty="0" err="1" smtClean="0"/>
              <a:t>dench</a:t>
            </a:r>
            <a:endParaRPr lang="en-GB" dirty="0"/>
          </a:p>
        </p:txBody>
      </p:sp>
      <p:pic>
        <p:nvPicPr>
          <p:cNvPr id="7" name="Content Placeholder 6" descr="200px-Notes_on_a_Scand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3143272" cy="4357718"/>
          </a:xfrm>
        </p:spPr>
      </p:pic>
      <p:pic>
        <p:nvPicPr>
          <p:cNvPr id="8" name="Content Placeholder 7" descr="200px-Iris_poste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72066" y="2000240"/>
            <a:ext cx="3357586" cy="4286280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fine movies made by </a:t>
            </a:r>
            <a:r>
              <a:rPr lang="en-GB" dirty="0" err="1" smtClean="0"/>
              <a:t>bbc</a:t>
            </a:r>
            <a:r>
              <a:rPr lang="en-GB" dirty="0" smtClean="0"/>
              <a:t> films</a:t>
            </a:r>
            <a:endParaRPr lang="en-GB" dirty="0"/>
          </a:p>
        </p:txBody>
      </p:sp>
      <p:pic>
        <p:nvPicPr>
          <p:cNvPr id="5" name="Content Placeholder 4" descr="200px-Eastern_promis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286148" cy="4643470"/>
          </a:xfrm>
        </p:spPr>
      </p:pic>
      <p:pic>
        <p:nvPicPr>
          <p:cNvPr id="6" name="Content Placeholder 5" descr="200px-Becoming_Jan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571612"/>
            <a:ext cx="3571900" cy="4643470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facts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British Film Institute (BFI) Production. Due to a shortage of funds, the BFI's production arm stopped funding films in 1999. However, through agreements with </a:t>
            </a:r>
            <a:r>
              <a:rPr lang="en-GB" dirty="0" err="1" smtClean="0"/>
              <a:t>FilmFour</a:t>
            </a:r>
            <a:r>
              <a:rPr lang="en-GB" dirty="0" smtClean="0"/>
              <a:t> Lab and BBC Films, announced in August 1999, the BFI intends to produce a range of low-budget features and shorts.</a:t>
            </a:r>
          </a:p>
          <a:p>
            <a:r>
              <a:rPr lang="en-GB" dirty="0" smtClean="0"/>
              <a:t>The contribution on each project never exceeds 30% of a film's budget, and is rarely greater than £500,000. </a:t>
            </a:r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This is the world renowned</a:t>
            </a:r>
            <a:br>
              <a:rPr lang="en-GB" dirty="0" smtClean="0"/>
            </a:br>
            <a:r>
              <a:rPr lang="en-GB" dirty="0" smtClean="0"/>
              <a:t>LOGO</a:t>
            </a:r>
            <a:r>
              <a:rPr lang="en-GB" dirty="0" smtClean="0"/>
              <a:t> </a:t>
            </a:r>
            <a:r>
              <a:rPr lang="en-GB" dirty="0" smtClean="0"/>
              <a:t>of universal </a:t>
            </a:r>
            <a:endParaRPr lang="en-GB" dirty="0"/>
          </a:p>
        </p:txBody>
      </p:sp>
      <p:pic>
        <p:nvPicPr>
          <p:cNvPr id="6" name="Content Placeholder 5" descr="250px-Universal_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143116"/>
            <a:ext cx="7858180" cy="3643338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N.I.F.I.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Development loans are never more than £15,000 for a film or £40,000 for drama series, and must be repaid if the project goes into production when coming from the northern </a:t>
            </a:r>
            <a:r>
              <a:rPr lang="en-GB" dirty="0" err="1" smtClean="0"/>
              <a:t>ireland</a:t>
            </a:r>
            <a:r>
              <a:rPr lang="en-GB" dirty="0" smtClean="0"/>
              <a:t> film institute.</a:t>
            </a:r>
          </a:p>
          <a:p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These are a couple of retro </a:t>
            </a:r>
            <a:r>
              <a:rPr lang="en-GB" dirty="0" err="1" smtClean="0"/>
              <a:t>bbc</a:t>
            </a:r>
            <a:r>
              <a:rPr lang="en-GB" dirty="0" smtClean="0"/>
              <a:t> logos</a:t>
            </a:r>
            <a:endParaRPr lang="en-GB" dirty="0"/>
          </a:p>
        </p:txBody>
      </p:sp>
      <p:pic>
        <p:nvPicPr>
          <p:cNvPr id="7" name="Content Placeholder 6" descr="200px-Bbc_logo_1970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143116"/>
            <a:ext cx="4143404" cy="3429023"/>
          </a:xfrm>
        </p:spPr>
      </p:pic>
      <p:pic>
        <p:nvPicPr>
          <p:cNvPr id="8" name="Content Placeholder 7" descr="220px-BBC_logo_%28pre97%29_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928802"/>
            <a:ext cx="4214842" cy="3643338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New releases this year from </a:t>
            </a:r>
            <a:r>
              <a:rPr lang="en-GB" dirty="0" err="1" smtClean="0"/>
              <a:t>bbc</a:t>
            </a:r>
            <a:r>
              <a:rPr lang="en-GB" dirty="0" smtClean="0"/>
              <a:t>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smtClean="0"/>
              <a:t>The boy in striped </a:t>
            </a:r>
            <a:r>
              <a:rPr lang="en-GB" u="sng" dirty="0" err="1" smtClean="0"/>
              <a:t>pajamas</a:t>
            </a:r>
            <a:r>
              <a:rPr lang="en-GB" u="sng" dirty="0" smtClean="0"/>
              <a:t>- released 12th September (2008)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story about the unlikely friendship between the son of a Nazi commandant and a young concentration camp prisoner.</a:t>
            </a:r>
          </a:p>
          <a:p>
            <a:r>
              <a:rPr lang="en-GB" u="sng" dirty="0" smtClean="0"/>
              <a:t>The</a:t>
            </a:r>
            <a:r>
              <a:rPr lang="en-GB" dirty="0" smtClean="0"/>
              <a:t> </a:t>
            </a:r>
            <a:r>
              <a:rPr lang="en-GB" u="sng" dirty="0" smtClean="0"/>
              <a:t>Duchess</a:t>
            </a:r>
            <a:r>
              <a:rPr lang="en-GB" dirty="0" smtClean="0"/>
              <a:t> - </a:t>
            </a:r>
            <a:r>
              <a:rPr lang="en-GB" dirty="0" smtClean="0"/>
              <a:t>Released </a:t>
            </a:r>
            <a:r>
              <a:rPr lang="en-GB" dirty="0" smtClean="0"/>
              <a:t>5th September</a:t>
            </a:r>
            <a:br>
              <a:rPr lang="en-GB" dirty="0" smtClean="0"/>
            </a:br>
            <a:r>
              <a:rPr lang="en-GB" dirty="0" smtClean="0"/>
              <a:t>A very contemporary tale of fame, notoriety and the search for love, starring </a:t>
            </a:r>
            <a:r>
              <a:rPr lang="en-GB" dirty="0" err="1" smtClean="0"/>
              <a:t>Keira</a:t>
            </a:r>
            <a:r>
              <a:rPr lang="en-GB" dirty="0" smtClean="0"/>
              <a:t> </a:t>
            </a:r>
            <a:r>
              <a:rPr lang="en-GB" dirty="0" err="1" smtClean="0"/>
              <a:t>Knightley</a:t>
            </a:r>
            <a:r>
              <a:rPr lang="en-GB" dirty="0" smtClean="0"/>
              <a:t>. (2008)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climax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 with </a:t>
            </a:r>
            <a:r>
              <a:rPr lang="en-GB" dirty="0" smtClean="0"/>
              <a:t>BB</a:t>
            </a:r>
            <a:r>
              <a:rPr lang="en-GB" dirty="0" smtClean="0"/>
              <a:t>C</a:t>
            </a:r>
            <a:r>
              <a:rPr lang="en-GB" dirty="0" smtClean="0"/>
              <a:t> </a:t>
            </a:r>
            <a:r>
              <a:rPr lang="en-GB" dirty="0" smtClean="0"/>
              <a:t>films releasing bigger better films each year and </a:t>
            </a:r>
            <a:r>
              <a:rPr lang="en-GB" dirty="0" smtClean="0"/>
              <a:t>Universal </a:t>
            </a:r>
            <a:r>
              <a:rPr lang="en-GB" dirty="0" smtClean="0"/>
              <a:t>P</a:t>
            </a:r>
            <a:r>
              <a:rPr lang="en-GB" dirty="0" smtClean="0"/>
              <a:t>ictures </a:t>
            </a:r>
            <a:r>
              <a:rPr lang="en-GB" dirty="0" smtClean="0"/>
              <a:t>as always competing neck and neck with  </a:t>
            </a:r>
            <a:r>
              <a:rPr lang="en-GB" dirty="0" smtClean="0"/>
              <a:t>W</a:t>
            </a:r>
            <a:r>
              <a:rPr lang="en-GB" dirty="0" smtClean="0"/>
              <a:t>arner </a:t>
            </a:r>
            <a:r>
              <a:rPr lang="en-GB" dirty="0" smtClean="0"/>
              <a:t>B</a:t>
            </a:r>
            <a:r>
              <a:rPr lang="en-GB" dirty="0" smtClean="0"/>
              <a:t>rothers ,Paramount </a:t>
            </a:r>
            <a:r>
              <a:rPr lang="en-GB" dirty="0" smtClean="0"/>
              <a:t>, </a:t>
            </a:r>
            <a:r>
              <a:rPr lang="en-GB" dirty="0" smtClean="0"/>
              <a:t>M.G.M.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smtClean="0"/>
              <a:t>C</a:t>
            </a:r>
            <a:r>
              <a:rPr lang="en-GB" dirty="0" smtClean="0"/>
              <a:t>olumbia/Tri-star pictures the </a:t>
            </a:r>
            <a:r>
              <a:rPr lang="en-GB" dirty="0" smtClean="0"/>
              <a:t>future holds </a:t>
            </a:r>
            <a:r>
              <a:rPr lang="en-GB" dirty="0" err="1" smtClean="0"/>
              <a:t>alot</a:t>
            </a:r>
            <a:r>
              <a:rPr lang="en-GB" dirty="0" smtClean="0"/>
              <a:t> in store for film fans .</a:t>
            </a:r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 epic films released this year by    universal  pictures</a:t>
            </a:r>
            <a:endParaRPr lang="en-GB" dirty="0"/>
          </a:p>
        </p:txBody>
      </p:sp>
      <p:pic>
        <p:nvPicPr>
          <p:cNvPr id="7" name="Content Placeholder 6" descr="200px-Wanted_film_post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714488"/>
            <a:ext cx="3643338" cy="4572032"/>
          </a:xfrm>
        </p:spPr>
      </p:pic>
      <p:pic>
        <p:nvPicPr>
          <p:cNvPr id="8" name="Content Placeholder 7" descr="200px-Death_race_poste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86314" y="1714488"/>
            <a:ext cx="3929090" cy="4500594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</a:t>
            </a:r>
            <a:r>
              <a:rPr lang="en-GB" dirty="0" smtClean="0"/>
              <a:t>oming </a:t>
            </a:r>
            <a:r>
              <a:rPr lang="en-GB" dirty="0" smtClean="0"/>
              <a:t>up  soon from universal pictures the wolf man and ace </a:t>
            </a:r>
            <a:r>
              <a:rPr lang="en-GB" dirty="0" err="1" smtClean="0"/>
              <a:t>ventura</a:t>
            </a:r>
            <a:r>
              <a:rPr lang="en-GB" dirty="0" smtClean="0"/>
              <a:t> 3</a:t>
            </a:r>
            <a:endParaRPr lang="en-GB" dirty="0"/>
          </a:p>
        </p:txBody>
      </p:sp>
      <p:pic>
        <p:nvPicPr>
          <p:cNvPr id="10" name="Content Placeholder 9" descr="200px-BenicioWolfm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3714776" cy="4429156"/>
          </a:xfrm>
        </p:spPr>
      </p:pic>
      <p:pic>
        <p:nvPicPr>
          <p:cNvPr id="11" name="Content Placeholder 10" descr="200px-Aceventurajrtp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1857364"/>
            <a:ext cx="3500462" cy="4429156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UNIVERSAL PICTURES</a:t>
            </a:r>
            <a:br>
              <a:rPr lang="en-GB" dirty="0" smtClean="0"/>
            </a:br>
            <a:r>
              <a:rPr lang="en-GB" dirty="0" smtClean="0"/>
              <a:t>THE BUSINESS                                            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sz="2000" dirty="0" smtClean="0"/>
              <a:t>UNIVERSAL STUDIOS IS A SUBSIDARY OF  NBC UNIVERSAL  AND IS A MAJOR PLAYER IN THE MASS MEDIA  INDUSTRY .</a:t>
            </a:r>
          </a:p>
          <a:p>
            <a:r>
              <a:rPr lang="en-GB" sz="2000" dirty="0" smtClean="0"/>
              <a:t>UP UNTIL 2005 VIVENDI  SOLELY OWNED UNIVERSAL  BUT THEN GENERAL ELECTRIC BOUGHT 80% OF THE SHARES AND MERGED MEDIA MOGUL  NBC PRODUCTIONS WITH UNIVERSAL .</a:t>
            </a:r>
          </a:p>
          <a:p>
            <a:r>
              <a:rPr lang="en-GB" sz="2000" dirty="0" smtClean="0"/>
              <a:t>VIVENDI STILL OWN 20% OF THE SHARES .</a:t>
            </a:r>
          </a:p>
          <a:p>
            <a:r>
              <a:rPr lang="en-GB" sz="2000" dirty="0" smtClean="0"/>
              <a:t>NOW KNOWN AS NBC UNIVERSAL THEY WILL SURELY HAVE UNPRESEDENTED SUCCESS IN THE FUTURE .</a:t>
            </a:r>
          </a:p>
          <a:p>
            <a:r>
              <a:rPr lang="en-GB" sz="2000" dirty="0" smtClean="0"/>
              <a:t>THE STUDIOS ARE LOCATED IN UNIVERSAL CITY CALIFORNIA.</a:t>
            </a:r>
          </a:p>
          <a:p>
            <a:r>
              <a:rPr lang="en-GB" sz="2000" dirty="0" smtClean="0"/>
              <a:t>UNIVERSAL PICTURES IS THE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OLDEST RUNNING PRODUCTION COMPANY IN HOLLYWOOD AFTER PARAMOUNT PICTURES WHO ARE OLDER BY 1 MONTH.</a:t>
            </a:r>
          </a:p>
          <a:p>
            <a:pPr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                               </a:t>
            </a:r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Crime Movies by universal pictures</a:t>
            </a:r>
            <a:endParaRPr lang="en-GB" dirty="0"/>
          </a:p>
        </p:txBody>
      </p:sp>
      <p:pic>
        <p:nvPicPr>
          <p:cNvPr id="10" name="Content Placeholder 9" descr="200px-Casino_poste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3357586" cy="3500461"/>
          </a:xfrm>
        </p:spPr>
      </p:pic>
      <p:pic>
        <p:nvPicPr>
          <p:cNvPr id="11" name="Content Placeholder 10" descr="200px-American_Gangster_poste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1571612"/>
            <a:ext cx="3500462" cy="3500462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EARLY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Universal studios was founded on </a:t>
            </a:r>
            <a:r>
              <a:rPr lang="en-GB" dirty="0" smtClean="0"/>
              <a:t>J</a:t>
            </a:r>
            <a:r>
              <a:rPr lang="en-GB" dirty="0" smtClean="0"/>
              <a:t>une </a:t>
            </a:r>
            <a:r>
              <a:rPr lang="en-GB" dirty="0" smtClean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1912 in </a:t>
            </a:r>
            <a:r>
              <a:rPr lang="en-GB" dirty="0" smtClean="0"/>
              <a:t>H</a:t>
            </a:r>
            <a:r>
              <a:rPr lang="en-GB" dirty="0" smtClean="0"/>
              <a:t>ollywood </a:t>
            </a:r>
            <a:r>
              <a:rPr lang="en-GB" dirty="0" smtClean="0"/>
              <a:t>C</a:t>
            </a:r>
            <a:r>
              <a:rPr lang="en-GB" dirty="0" smtClean="0"/>
              <a:t>alifornia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They opened a new unit of the company in </a:t>
            </a:r>
            <a:r>
              <a:rPr lang="en-GB" dirty="0" smtClean="0"/>
              <a:t>G</a:t>
            </a:r>
            <a:r>
              <a:rPr lang="en-GB" dirty="0" smtClean="0"/>
              <a:t>ermany </a:t>
            </a:r>
            <a:r>
              <a:rPr lang="en-GB" dirty="0" smtClean="0"/>
              <a:t>in 1926 it was named </a:t>
            </a:r>
            <a:r>
              <a:rPr lang="en-GB" dirty="0" err="1" smtClean="0"/>
              <a:t>D</a:t>
            </a:r>
            <a:r>
              <a:rPr lang="en-GB" dirty="0" err="1" smtClean="0"/>
              <a:t>outcth</a:t>
            </a:r>
            <a:r>
              <a:rPr lang="en-GB" dirty="0" smtClean="0"/>
              <a:t> </a:t>
            </a:r>
            <a:r>
              <a:rPr lang="en-GB" dirty="0" smtClean="0"/>
              <a:t>U</a:t>
            </a:r>
            <a:r>
              <a:rPr lang="en-GB" dirty="0" smtClean="0"/>
              <a:t>niversal </a:t>
            </a:r>
            <a:r>
              <a:rPr lang="en-GB" dirty="0" err="1" smtClean="0"/>
              <a:t>ag</a:t>
            </a:r>
            <a:r>
              <a:rPr lang="en-GB" dirty="0" smtClean="0"/>
              <a:t> ..</a:t>
            </a:r>
          </a:p>
          <a:p>
            <a:r>
              <a:rPr lang="en-GB" dirty="0" smtClean="0"/>
              <a:t>They made three to four films per year .</a:t>
            </a:r>
          </a:p>
          <a:p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ENTRANCE OF UNIVERSAL STUDIOS AND A WESTERN MOVIE SET IN THE STUDIOS</a:t>
            </a:r>
            <a:endParaRPr lang="en-GB" dirty="0"/>
          </a:p>
        </p:txBody>
      </p:sp>
      <p:pic>
        <p:nvPicPr>
          <p:cNvPr id="7" name="Content Placeholder 6" descr="300px-2004-04-04_-_10_-_Universal_Studio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3643338" cy="4000528"/>
          </a:xfrm>
        </p:spPr>
      </p:pic>
      <p:pic>
        <p:nvPicPr>
          <p:cNvPr id="8" name="Content Placeholder 7" descr="400px-Western_Set_Universal_Studio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57686" y="1857364"/>
            <a:ext cx="4429155" cy="4000528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30S AND 40S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STANDARD CAPITAL CORPERATION TOOK OVER THE COMPANY IN THE EARLEY 1930S.</a:t>
            </a:r>
          </a:p>
          <a:p>
            <a:r>
              <a:rPr lang="en-GB" dirty="0" smtClean="0"/>
              <a:t>THIS TAKE OVER HAPPENED WHEN THE LEAMIES HAD TO SEEK A $750 , 000 LOAN FROM THEM .</a:t>
            </a:r>
          </a:p>
          <a:p>
            <a:r>
              <a:rPr lang="en-GB" dirty="0" smtClean="0"/>
              <a:t>BUT SUCCESS WOULD FOLLOW IN 1936 WITH ONE OF THE GREATEST MUSICALS OF ALL TIME “SHOWBOAT”  FEATURING SEVERAL BROADWAY GREATS .</a:t>
            </a:r>
          </a:p>
          <a:p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Comedies from universal pictures</a:t>
            </a:r>
            <a:endParaRPr lang="en-GB" dirty="0"/>
          </a:p>
        </p:txBody>
      </p:sp>
      <p:pic>
        <p:nvPicPr>
          <p:cNvPr id="5" name="Content Placeholder 4" descr="200px-The_Breakfast_Club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714776" cy="4500594"/>
          </a:xfrm>
        </p:spPr>
      </p:pic>
      <p:pic>
        <p:nvPicPr>
          <p:cNvPr id="6" name="Content Placeholder 5" descr="Uncle_buck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1643050"/>
            <a:ext cx="3643338" cy="4286280"/>
          </a:xfr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James Stewart, Marlene Dietrich, Margaret </a:t>
            </a:r>
            <a:r>
              <a:rPr lang="en-GB" dirty="0" err="1" smtClean="0"/>
              <a:t>Sullavan</a:t>
            </a:r>
            <a:r>
              <a:rPr lang="en-GB" dirty="0" smtClean="0"/>
              <a:t>, and Bing Crosby were some of the major names that made a couple of pictures for Universal during this period. </a:t>
            </a:r>
          </a:p>
          <a:p>
            <a:r>
              <a:rPr lang="en-GB" dirty="0" smtClean="0"/>
              <a:t>Abbott and Costello's military comedy Buck Privates was a major box office smash in 1941 .</a:t>
            </a:r>
          </a:p>
          <a:p>
            <a:r>
              <a:rPr lang="en-GB" dirty="0" smtClean="0"/>
              <a:t>The studio also fostered a number of series: The Dead End Kids and Little Tough Guys action features and serials (1938-43), the comic adventures of infant Baby Sandy (1938-41), Hugh Herbert comedies (1938-42), horror thrillers with Frankenstein, Dracula, The </a:t>
            </a:r>
            <a:r>
              <a:rPr lang="en-GB" dirty="0" err="1" smtClean="0"/>
              <a:t>Wolfman</a:t>
            </a:r>
            <a:r>
              <a:rPr lang="en-GB" dirty="0" smtClean="0"/>
              <a:t>, The Invisible Man, and The Mummy (1939-45), Basil </a:t>
            </a:r>
            <a:r>
              <a:rPr lang="en-GB" dirty="0" err="1" smtClean="0"/>
              <a:t>Rathbone</a:t>
            </a:r>
            <a:r>
              <a:rPr lang="en-GB" dirty="0" smtClean="0"/>
              <a:t> and Nigel Bruce in Sherlock Holmes mysteries (1942-46), teenage musicals with Gloria Jean, Donald O'Connor, and Peggy Ryan (1942-43), and screen adaptations of radio's Inner Sanctum Mysteries (1943-45). </a:t>
            </a:r>
          </a:p>
          <a:p>
            <a:r>
              <a:rPr lang="en-GB" dirty="0" smtClean="0"/>
              <a:t>Arabian Nights and phantom of the opera followed in 1942 and 44</a:t>
            </a:r>
            <a:endParaRPr lang="en-GB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375</TotalTime>
  <Words>762</Words>
  <Application>Microsoft Office PowerPoint</Application>
  <PresentationFormat>On-screen Show (4:3)</PresentationFormat>
  <Paragraphs>59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Trek</vt:lpstr>
      <vt:lpstr>      Investigating  production  companies   Universal Pictures and bbc films          Investigating big and small  production companies   Universal Pictures and Chicago Films          Investigating big and small  production companies   Universal Pictures and Chicago Films   </vt:lpstr>
      <vt:lpstr>This is the world renowned LOGO of universal </vt:lpstr>
      <vt:lpstr>UNIVERSAL PICTURES THE BUSINESS                                                  </vt:lpstr>
      <vt:lpstr>Crime Movies by universal pictures</vt:lpstr>
      <vt:lpstr>EARLY DAYS</vt:lpstr>
      <vt:lpstr>THE ENTRANCE OF UNIVERSAL STUDIOS AND A WESTERN MOVIE SET IN THE STUDIOS</vt:lpstr>
      <vt:lpstr>THE 30S AND 40S</vt:lpstr>
      <vt:lpstr>Comedies from universal pictures</vt:lpstr>
      <vt:lpstr>Slide 9</vt:lpstr>
      <vt:lpstr>Nbc merged with universal  in 2005 in a multi billion doller investment by general electric</vt:lpstr>
      <vt:lpstr>General electric now own 80% and  vivendi own 20%</vt:lpstr>
      <vt:lpstr>Great disaster movies by universal </vt:lpstr>
      <vt:lpstr>Universal deliver us Periodic blockbusters </vt:lpstr>
      <vt:lpstr>bbc films </vt:lpstr>
      <vt:lpstr>The early days</vt:lpstr>
      <vt:lpstr>Bbc films : the facts</vt:lpstr>
      <vt:lpstr>Two great bbc films featuring the fabulous actress dame judie dench</vt:lpstr>
      <vt:lpstr>More fine movies made by bbc films</vt:lpstr>
      <vt:lpstr>Financial facts</vt:lpstr>
      <vt:lpstr>N.I.F.I.</vt:lpstr>
      <vt:lpstr>These are a couple of retro bbc logos</vt:lpstr>
      <vt:lpstr>New releases this year from bbc films</vt:lpstr>
      <vt:lpstr>climax</vt:lpstr>
      <vt:lpstr>2 epic films released this year by    universal  pictures</vt:lpstr>
      <vt:lpstr>coming up  soon from universal pictures the wolf man and ace ventura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big and small  production companies   Universal Pictures and Chicago Films</dc:title>
  <dc:creator>ciaran keogh</dc:creator>
  <cp:lastModifiedBy>ciaran keogh</cp:lastModifiedBy>
  <cp:revision>43</cp:revision>
  <dcterms:created xsi:type="dcterms:W3CDTF">2008-10-12T13:33:48Z</dcterms:created>
  <dcterms:modified xsi:type="dcterms:W3CDTF">2008-10-14T22:51:46Z</dcterms:modified>
</cp:coreProperties>
</file>